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6" r:id="rId1"/>
  </p:sldMasterIdLst>
  <p:sldIdLst>
    <p:sldId id="256" r:id="rId2"/>
    <p:sldId id="270" r:id="rId3"/>
    <p:sldId id="269" r:id="rId4"/>
    <p:sldId id="260" r:id="rId5"/>
    <p:sldId id="265" r:id="rId6"/>
    <p:sldId id="271" r:id="rId7"/>
    <p:sldId id="267" r:id="rId8"/>
    <p:sldId id="261" r:id="rId9"/>
    <p:sldId id="262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08F"/>
    <a:srgbClr val="1D3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73"/>
    <p:restoredTop sz="86418"/>
  </p:normalViewPr>
  <p:slideViewPr>
    <p:cSldViewPr snapToGrid="0" snapToObjects="1">
      <p:cViewPr>
        <p:scale>
          <a:sx n="120" d="100"/>
          <a:sy n="120" d="100"/>
        </p:scale>
        <p:origin x="984" y="4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2D191-F43D-6045-B974-1B3D11378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85CB5-F3D6-B948-9064-302CE28AB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07B99-0181-A449-A4D6-E133D9CE2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4/21/19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32F9A-5EAB-3040-8AC1-72B53D73D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A8C32-B3F5-6B48-8F0A-9A5C4CEC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2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9AC43-C01E-D149-B44F-A9492EDD2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99A494-DBB1-F949-B01E-372A81293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E4D6E-23BC-7144-9D6B-F0CCEF747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4/21/19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9152C-283B-C641-988B-A7712342A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95E41-A829-2640-A42A-A68E7E69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5000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F0222B-A900-474D-8723-E67F2902AC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81A99-8ED0-554E-823B-8CCEAE655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218F8-9B5C-484C-8793-A7A328058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4/21/19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B8BE0-31BD-864E-824A-C46F973F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41197-6881-B44A-8011-922553711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4616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9813-CA55-1143-8924-EE75F4E4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5154-1F91-D446-958D-36BEA90D3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B79AB-F95F-3B4D-B1E6-24A19A28F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4/21/19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03A2D-6183-5044-A42D-B45FA365C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1916E-A4FD-6B47-A0CC-E5121C40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57595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F4AE-40B5-2147-9912-FA76B90B3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1BD15-0790-C547-8DFE-2E5EFED62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DC8CD-159D-5C43-B58E-66F68A9D9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4/21/19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73D31-8464-6A42-BBFC-6EFD73B2F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C406B-7262-734E-81AE-9F9EA939A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75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4DE1F-F0A6-8248-96C7-A6E54E30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1E0E3-1029-6B4D-A9BD-0883F7C11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24D34-9A05-BF45-A8C7-F20E63189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93C69-0455-634A-A4EF-E119DC437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4/21/19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52BE1-9FD8-6E4C-8C9B-B9B7DD8E8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4469E-D923-4D40-A911-AC1449CE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88002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DAFB9-5434-E043-B650-08C9DD18B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F0273-8298-C444-9242-B0A23A919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B0FBE-CA32-0642-ADE8-3ED41D7C8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82887-F720-E241-BA84-D04905374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29F8BA-77FE-F84F-9CC4-2456457EDD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2AE249-73E1-074E-A8B8-00EF7B3E7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4/21/19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81A8A-0CC4-D141-946D-41D29EB6F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FACDED-D0CA-E344-B843-98E1CEFB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802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632D5-ABA0-E747-8CFC-F582841E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A9FDAB-2D8B-734C-897B-22C4FD96C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4/21/19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50942-5F72-9A4A-BD4E-C9F0C6E8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2111E-E46C-844B-92D9-2EB4E569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205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0AEE1D-6A42-5E45-A88F-DE152D1A5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4/21/19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C1479F-AC0E-8D42-BF65-1B83FA83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D0FF6-FF80-DB41-A121-49DF8320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48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2084B-D41F-0048-83A1-7DAB3D7E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4851-D2B1-DF43-9B5A-E277B4044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52E24-731C-A24F-A5F7-517FB686F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05656-7670-FA45-9B6D-F743904ED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4/21/19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C8BB1-6411-D84E-AAA9-DA49AFAC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86BB4-532E-BD41-8931-A272E1A5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01946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C229-FEF7-4B4A-9327-138ACAD7C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AB534C-A478-2C41-9F63-658DD08BD0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DEB3B-605E-8748-965C-7D6A64940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01676A-2F7D-4F48-B9FD-0883795C6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4/21/19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3490E-FB3B-4F4C-8820-32AA9AA5C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3E1D5-F3D9-8A49-B884-A66B2391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24096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E100BE-7275-E242-8D9A-0978AC57B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31240-FBB2-6D47-BB7D-72DF3BE9E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491D9-4537-3041-98BA-7D2715DAE4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4/21/19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19C7A-5E5F-5142-997C-FD8A4ACA2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98AA2-CF2D-B54E-A384-87453EAA4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9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earch/photos/power-lines?utm_source=unsplash&amp;utm_medium=referral&amp;utm_content=creditCopyText" TargetMode="External"/><Relationship Id="rId2" Type="http://schemas.openxmlformats.org/officeDocument/2006/relationships/hyperlink" Target="https://unsplash.com/photos/yETqkLnhsUI?utm_source=unsplash&amp;utm_medium=referral&amp;utm_content=creditCopyTex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yETqkLnhsUI?utm_source=unsplash&amp;utm_medium=referral&amp;utm_content=creditCopyTex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earch/photos/power-lines?utm_source=unsplash&amp;utm_medium=referral&amp;utm_content=creditCopyTex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243BC-BDD0-1541-87D7-18C78FC06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072" y="564204"/>
            <a:ext cx="5827679" cy="3885119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000" dirty="0"/>
              <a:t>Predicting Energy Consumption for Power Systems Planning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F06EB-E977-EE4D-B64C-E2241556F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072" y="4285874"/>
            <a:ext cx="5068749" cy="1624519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 sz="2800" dirty="0"/>
              <a:t>John </a:t>
            </a:r>
            <a:r>
              <a:rPr lang="en-US" sz="2800" dirty="0" err="1"/>
              <a:t>Muhs</a:t>
            </a:r>
            <a:r>
              <a:rPr lang="en-US" sz="2800" dirty="0"/>
              <a:t> and Corbett Carrel</a:t>
            </a:r>
          </a:p>
          <a:p>
            <a:pPr algn="l"/>
            <a:r>
              <a:rPr lang="en-US" sz="2000" dirty="0"/>
              <a:t>Introduction to Data Science</a:t>
            </a:r>
          </a:p>
          <a:p>
            <a:pPr algn="l"/>
            <a:r>
              <a:rPr lang="en-US" sz="2000" dirty="0"/>
              <a:t>University of Utah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93DE3-42F4-F543-9500-06CC1F64EA1F}"/>
              </a:ext>
            </a:extLst>
          </p:cNvPr>
          <p:cNvSpPr/>
          <p:nvPr/>
        </p:nvSpPr>
        <p:spPr>
          <a:xfrm>
            <a:off x="10172049" y="6627168"/>
            <a:ext cx="19720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Photo by 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Matthew Henry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 on 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05162D-FF59-EB41-961F-7F6B3DC5D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781" y="1803400"/>
            <a:ext cx="6160490" cy="410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39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B0901-97F8-8B4A-A233-00F657A0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55" y="4184181"/>
            <a:ext cx="3833408" cy="172621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6600" dirty="0"/>
              <a:t>Thank you.</a:t>
            </a:r>
            <a:br>
              <a:rPr lang="en-US" sz="6600" dirty="0"/>
            </a:br>
            <a:r>
              <a:rPr lang="en-US" sz="2000" dirty="0"/>
              <a:t>Project Completed by John </a:t>
            </a:r>
            <a:r>
              <a:rPr lang="en-US" sz="2000" dirty="0" err="1"/>
              <a:t>Muhs</a:t>
            </a:r>
            <a:r>
              <a:rPr lang="en-US" sz="2000" dirty="0"/>
              <a:t> and Corbett Carrell for Introduction to Data Science Class (COMP 5360).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0BB787-8DEB-9347-BA7A-E4DB7F859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451" y="1191410"/>
            <a:ext cx="7078476" cy="47189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8EF59-F6B2-E74B-AA6E-D979070CB510}"/>
              </a:ext>
            </a:extLst>
          </p:cNvPr>
          <p:cNvSpPr/>
          <p:nvPr/>
        </p:nvSpPr>
        <p:spPr>
          <a:xfrm>
            <a:off x="9629504" y="6581001"/>
            <a:ext cx="25624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Photo by </a:t>
            </a:r>
            <a:r>
              <a:rPr 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Matthew Henry</a:t>
            </a:r>
            <a:r>
              <a:rPr 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 on </a:t>
            </a:r>
            <a:r>
              <a:rPr 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063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E5EF-694C-234F-AF3E-1EC288E3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Forecast Energy Consumption?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6B0511-1165-6E4C-97EC-4EF1E47111CF}"/>
              </a:ext>
            </a:extLst>
          </p:cNvPr>
          <p:cNvSpPr txBox="1"/>
          <p:nvPr/>
        </p:nvSpPr>
        <p:spPr>
          <a:xfrm>
            <a:off x="838199" y="1859340"/>
            <a:ext cx="3492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Long-Term (Annual Trends)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Transmission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Generation Planning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43F34-D649-214E-A024-7CF4BD2ABA59}"/>
              </a:ext>
            </a:extLst>
          </p:cNvPr>
          <p:cNvSpPr txBox="1"/>
          <p:nvPr/>
        </p:nvSpPr>
        <p:spPr>
          <a:xfrm>
            <a:off x="8167697" y="1859340"/>
            <a:ext cx="34922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Day-Ahead Forecasting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Dispatch Schedules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Ancillary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AD6E2F-5BC0-654E-8768-5E8D128F49B9}"/>
              </a:ext>
            </a:extLst>
          </p:cNvPr>
          <p:cNvCxnSpPr>
            <a:cxnSpLocks/>
          </p:cNvCxnSpPr>
          <p:nvPr/>
        </p:nvCxnSpPr>
        <p:spPr>
          <a:xfrm>
            <a:off x="741405" y="3274540"/>
            <a:ext cx="10612395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95535AB0-526D-B946-BEC9-3A3B33502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572" y="3554362"/>
            <a:ext cx="5115354" cy="30320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3205B52-70EB-454B-A528-42497378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74" y="3525162"/>
            <a:ext cx="5115355" cy="30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13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E5EF-694C-234F-AF3E-1EC288E3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Influences Energy Consumption?</a:t>
            </a:r>
          </a:p>
        </p:txBody>
      </p:sp>
      <p:pic>
        <p:nvPicPr>
          <p:cNvPr id="5" name="Content Placeholder 4" descr="A picture containing antenna, object&#10;&#10;Description automatically generated">
            <a:extLst>
              <a:ext uri="{FF2B5EF4-FFF2-40B4-BE49-F238E27FC236}">
                <a16:creationId xmlns:a16="http://schemas.microsoft.com/office/drawing/2014/main" id="{2459578D-C821-B74D-AA96-24B0B1AFA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15" y="1690687"/>
            <a:ext cx="11735847" cy="21399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9F319C-8093-D549-9673-A3B5144C27FB}"/>
              </a:ext>
            </a:extLst>
          </p:cNvPr>
          <p:cNvSpPr txBox="1"/>
          <p:nvPr/>
        </p:nvSpPr>
        <p:spPr>
          <a:xfrm>
            <a:off x="810000" y="4471820"/>
            <a:ext cx="3514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Short-Term Trends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Day of the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Weekend vs. Weekday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Holidays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119C2-F735-1441-A6C1-C76B144708ED}"/>
              </a:ext>
            </a:extLst>
          </p:cNvPr>
          <p:cNvSpPr txBox="1"/>
          <p:nvPr/>
        </p:nvSpPr>
        <p:spPr>
          <a:xfrm>
            <a:off x="4595287" y="4471820"/>
            <a:ext cx="3514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Seasonal Trends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Weather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Appliance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Distributed Renewables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ABB95-1B97-9F41-8935-739D9CA86A42}"/>
              </a:ext>
            </a:extLst>
          </p:cNvPr>
          <p:cNvSpPr txBox="1"/>
          <p:nvPr/>
        </p:nvSpPr>
        <p:spPr>
          <a:xfrm>
            <a:off x="8380574" y="4471820"/>
            <a:ext cx="3514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Long-Term Trends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Economic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Population Growth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Renewable Integration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0E5A659-C2AC-6A4D-9CD1-0574E891D150}"/>
              </a:ext>
            </a:extLst>
          </p:cNvPr>
          <p:cNvSpPr/>
          <p:nvPr/>
        </p:nvSpPr>
        <p:spPr>
          <a:xfrm>
            <a:off x="2372498" y="2953265"/>
            <a:ext cx="1952367" cy="47573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756496-9F4B-7F41-A447-FDF0A5148C64}"/>
              </a:ext>
            </a:extLst>
          </p:cNvPr>
          <p:cNvSpPr/>
          <p:nvPr/>
        </p:nvSpPr>
        <p:spPr>
          <a:xfrm>
            <a:off x="4049530" y="1847270"/>
            <a:ext cx="1091514" cy="169911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1F95D7-C077-AB48-816E-66238DDF54B4}"/>
              </a:ext>
            </a:extLst>
          </p:cNvPr>
          <p:cNvSpPr/>
          <p:nvPr/>
        </p:nvSpPr>
        <p:spPr>
          <a:xfrm>
            <a:off x="6818076" y="1911081"/>
            <a:ext cx="1091514" cy="169911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A84D7D-D4AC-234B-9ADB-FE5B7F65A5F6}"/>
              </a:ext>
            </a:extLst>
          </p:cNvPr>
          <p:cNvSpPr/>
          <p:nvPr/>
        </p:nvSpPr>
        <p:spPr>
          <a:xfrm>
            <a:off x="9563174" y="1911081"/>
            <a:ext cx="1091514" cy="169911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0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3" grpId="0" animBg="1"/>
      <p:bldP spid="3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FE33-0B73-A14F-B31A-BA99B6CED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Approach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E24877-9FC1-A349-B2D6-6698140BE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98587"/>
            <a:ext cx="10198100" cy="361727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08E1C0-6E07-794A-ADF6-EFA643CD10B2}"/>
              </a:ext>
            </a:extLst>
          </p:cNvPr>
          <p:cNvSpPr txBox="1"/>
          <p:nvPr/>
        </p:nvSpPr>
        <p:spPr>
          <a:xfrm>
            <a:off x="838200" y="5015862"/>
            <a:ext cx="10198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Objective: Use 2.5 years of historical weather, economic, and population data to predict energy consumption for the California ISO.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+mj-lt"/>
              </a:rPr>
              <a:t>Linear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+mj-lt"/>
              </a:rPr>
              <a:t>Multi-Layer Perceptron (Neural Network) Regression</a:t>
            </a:r>
          </a:p>
        </p:txBody>
      </p:sp>
    </p:spTree>
    <p:extLst>
      <p:ext uri="{BB962C8B-B14F-4D97-AF65-F5344CB8AC3E}">
        <p14:creationId xmlns:p14="http://schemas.microsoft.com/office/powerpoint/2010/main" val="366403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8A1CE-CFD1-CF47-A2FF-C44AA0F5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Import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EEC09A-BF3E-435E-9684-6F2BD7690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78" y="2005264"/>
            <a:ext cx="3998775" cy="4098654"/>
          </a:xfrm>
        </p:spPr>
        <p:txBody>
          <a:bodyPr>
            <a:normAutofit/>
          </a:bodyPr>
          <a:lstStyle/>
          <a:p>
            <a:r>
              <a:rPr lang="en-US" sz="1800" dirty="0"/>
              <a:t>Energy Information Agency API</a:t>
            </a:r>
          </a:p>
          <a:p>
            <a:pPr lvl="1"/>
            <a:r>
              <a:rPr lang="en-US" sz="1400" dirty="0"/>
              <a:t>CAISO Hourly Energy Consumption</a:t>
            </a:r>
          </a:p>
          <a:p>
            <a:pPr lvl="1"/>
            <a:r>
              <a:rPr lang="en-US" sz="1400" dirty="0"/>
              <a:t>California Region Energy Consumption</a:t>
            </a:r>
          </a:p>
          <a:p>
            <a:pPr lvl="1"/>
            <a:r>
              <a:rPr lang="en-US" sz="1400" dirty="0"/>
              <a:t>Number of CAISO Power Customers</a:t>
            </a:r>
          </a:p>
          <a:p>
            <a:r>
              <a:rPr lang="en-US" sz="1800" dirty="0"/>
              <a:t>Dark Sky API</a:t>
            </a:r>
          </a:p>
          <a:p>
            <a:pPr lvl="1"/>
            <a:r>
              <a:rPr lang="en-US" sz="1400" dirty="0"/>
              <a:t>Temperature</a:t>
            </a:r>
          </a:p>
          <a:p>
            <a:pPr lvl="1"/>
            <a:r>
              <a:rPr lang="en-US" sz="1400" dirty="0"/>
              <a:t>Dew Point</a:t>
            </a:r>
          </a:p>
          <a:p>
            <a:pPr lvl="1"/>
            <a:r>
              <a:rPr lang="en-US" sz="1400" dirty="0"/>
              <a:t>Pressure</a:t>
            </a:r>
          </a:p>
          <a:p>
            <a:pPr lvl="1"/>
            <a:r>
              <a:rPr lang="en-US" sz="1400" dirty="0"/>
              <a:t>Precipitation</a:t>
            </a:r>
          </a:p>
          <a:p>
            <a:pPr lvl="1"/>
            <a:r>
              <a:rPr lang="en-US" sz="1400" dirty="0"/>
              <a:t>Cloud Cover</a:t>
            </a:r>
          </a:p>
          <a:p>
            <a:pPr lvl="1"/>
            <a:r>
              <a:rPr lang="en-US" sz="1400" dirty="0"/>
              <a:t>Other Weather Parameters</a:t>
            </a:r>
          </a:p>
          <a:p>
            <a:r>
              <a:rPr lang="en-US" sz="1800" dirty="0"/>
              <a:t>Bureau of Economic Analysis</a:t>
            </a:r>
          </a:p>
          <a:p>
            <a:pPr lvl="1"/>
            <a:r>
              <a:rPr lang="en-US" sz="1400" dirty="0"/>
              <a:t>California Population</a:t>
            </a:r>
          </a:p>
          <a:p>
            <a:pPr lvl="1"/>
            <a:r>
              <a:rPr lang="en-US" sz="1400" dirty="0"/>
              <a:t>U.S. Gross Domestic Product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7886E629-C68F-F64C-B046-9A995BA18EB8}"/>
              </a:ext>
            </a:extLst>
          </p:cNvPr>
          <p:cNvSpPr/>
          <p:nvPr/>
        </p:nvSpPr>
        <p:spPr>
          <a:xfrm>
            <a:off x="5245038" y="890953"/>
            <a:ext cx="1805354" cy="1933270"/>
          </a:xfrm>
          <a:prstGeom prst="can">
            <a:avLst/>
          </a:prstGeom>
          <a:solidFill>
            <a:srgbClr val="0250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1FE91B-C893-6543-BC14-02DEAFF77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831" y="1568759"/>
            <a:ext cx="1187767" cy="873008"/>
          </a:xfrm>
          <a:prstGeom prst="rect">
            <a:avLst/>
          </a:prstGeom>
        </p:spPr>
      </p:pic>
      <p:sp>
        <p:nvSpPr>
          <p:cNvPr id="12" name="Can 11">
            <a:extLst>
              <a:ext uri="{FF2B5EF4-FFF2-40B4-BE49-F238E27FC236}">
                <a16:creationId xmlns:a16="http://schemas.microsoft.com/office/drawing/2014/main" id="{936775D7-978C-3A43-9B13-7947078C5C8B}"/>
              </a:ext>
            </a:extLst>
          </p:cNvPr>
          <p:cNvSpPr/>
          <p:nvPr/>
        </p:nvSpPr>
        <p:spPr>
          <a:xfrm>
            <a:off x="7302926" y="890953"/>
            <a:ext cx="1805354" cy="1933270"/>
          </a:xfrm>
          <a:prstGeom prst="can">
            <a:avLst/>
          </a:prstGeom>
          <a:solidFill>
            <a:srgbClr val="0250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720B74-F66B-D649-A1DB-57D53A692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185" y="1734788"/>
            <a:ext cx="1655965" cy="540949"/>
          </a:xfrm>
          <a:prstGeom prst="rect">
            <a:avLst/>
          </a:prstGeom>
        </p:spPr>
      </p:pic>
      <p:sp>
        <p:nvSpPr>
          <p:cNvPr id="15" name="Can 14">
            <a:extLst>
              <a:ext uri="{FF2B5EF4-FFF2-40B4-BE49-F238E27FC236}">
                <a16:creationId xmlns:a16="http://schemas.microsoft.com/office/drawing/2014/main" id="{52A92D34-3F3D-CE4D-8B28-025E02777497}"/>
              </a:ext>
            </a:extLst>
          </p:cNvPr>
          <p:cNvSpPr/>
          <p:nvPr/>
        </p:nvSpPr>
        <p:spPr>
          <a:xfrm>
            <a:off x="9384713" y="890954"/>
            <a:ext cx="1805354" cy="1933270"/>
          </a:xfrm>
          <a:prstGeom prst="can">
            <a:avLst/>
          </a:prstGeom>
          <a:solidFill>
            <a:srgbClr val="0250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00E6F1-82FF-2D48-BC65-ABA095DB4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390" y="1370262"/>
            <a:ext cx="1270000" cy="1270000"/>
          </a:xfrm>
          <a:prstGeom prst="rect">
            <a:avLst/>
          </a:prstGeom>
        </p:spPr>
      </p:pic>
      <p:sp>
        <p:nvSpPr>
          <p:cNvPr id="23" name="Cube 22">
            <a:extLst>
              <a:ext uri="{FF2B5EF4-FFF2-40B4-BE49-F238E27FC236}">
                <a16:creationId xmlns:a16="http://schemas.microsoft.com/office/drawing/2014/main" id="{43A9795A-F84D-D14D-9459-9010B5907D6B}"/>
              </a:ext>
            </a:extLst>
          </p:cNvPr>
          <p:cNvSpPr/>
          <p:nvPr/>
        </p:nvSpPr>
        <p:spPr>
          <a:xfrm>
            <a:off x="6919392" y="4315026"/>
            <a:ext cx="2991883" cy="1652020"/>
          </a:xfrm>
          <a:prstGeom prst="cube">
            <a:avLst/>
          </a:prstGeom>
          <a:solidFill>
            <a:srgbClr val="0250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Pandas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DataFrame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July 2015 – Dec 2018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Daily Time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30 Initial Variables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CCAA1CA-0EE3-434E-ADE5-C7F0E0F0D1DA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rot="16200000" flipH="1">
            <a:off x="6226369" y="2745569"/>
            <a:ext cx="1903808" cy="206111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FA1010C-2310-CD4F-A867-37F3FEEA3A89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>
          <a:xfrm rot="16200000" flipH="1">
            <a:off x="7255313" y="3774513"/>
            <a:ext cx="1903808" cy="3228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73BC94F-7707-FF4F-942F-BD8031DD27D1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 rot="5400000">
            <a:off x="8296208" y="2736848"/>
            <a:ext cx="1903807" cy="2078559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10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E5EF-694C-234F-AF3E-1EC288E3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6B0511-1165-6E4C-97EC-4EF1E47111CF}"/>
              </a:ext>
            </a:extLst>
          </p:cNvPr>
          <p:cNvSpPr txBox="1"/>
          <p:nvPr/>
        </p:nvSpPr>
        <p:spPr>
          <a:xfrm>
            <a:off x="532075" y="1856334"/>
            <a:ext cx="349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Empirical Deduction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43F34-D649-214E-A024-7CF4BD2ABA59}"/>
              </a:ext>
            </a:extLst>
          </p:cNvPr>
          <p:cNvSpPr txBox="1"/>
          <p:nvPr/>
        </p:nvSpPr>
        <p:spPr>
          <a:xfrm>
            <a:off x="6311634" y="1858468"/>
            <a:ext cx="4027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Principal Component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8F26DC-BA21-8E4F-AED1-EFC3F77A2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074" y="2484729"/>
            <a:ext cx="4560963" cy="350175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F2F56C1-96D4-C147-8D34-A9B16F7EF7FA}"/>
              </a:ext>
            </a:extLst>
          </p:cNvPr>
          <p:cNvSpPr/>
          <p:nvPr/>
        </p:nvSpPr>
        <p:spPr>
          <a:xfrm>
            <a:off x="2281613" y="4090388"/>
            <a:ext cx="530942" cy="429353"/>
          </a:xfrm>
          <a:prstGeom prst="ellipse">
            <a:avLst/>
          </a:prstGeom>
          <a:noFill/>
          <a:ln w="57150">
            <a:solidFill>
              <a:srgbClr val="025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4C1A56-B250-574D-ACC1-FB56D59359AF}"/>
              </a:ext>
            </a:extLst>
          </p:cNvPr>
          <p:cNvSpPr/>
          <p:nvPr/>
        </p:nvSpPr>
        <p:spPr>
          <a:xfrm>
            <a:off x="3382948" y="4090386"/>
            <a:ext cx="530942" cy="429353"/>
          </a:xfrm>
          <a:prstGeom prst="ellipse">
            <a:avLst/>
          </a:prstGeom>
          <a:noFill/>
          <a:ln w="57150">
            <a:solidFill>
              <a:srgbClr val="025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FEFF75-50BD-AF44-8BC8-018C2417D724}"/>
              </a:ext>
            </a:extLst>
          </p:cNvPr>
          <p:cNvSpPr/>
          <p:nvPr/>
        </p:nvSpPr>
        <p:spPr>
          <a:xfrm>
            <a:off x="3382948" y="3072881"/>
            <a:ext cx="530942" cy="429353"/>
          </a:xfrm>
          <a:prstGeom prst="ellipse">
            <a:avLst/>
          </a:prstGeom>
          <a:noFill/>
          <a:ln w="57150">
            <a:solidFill>
              <a:srgbClr val="025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15C414-A4DC-C34A-B3FF-FF110545C9A9}"/>
              </a:ext>
            </a:extLst>
          </p:cNvPr>
          <p:cNvSpPr/>
          <p:nvPr/>
        </p:nvSpPr>
        <p:spPr>
          <a:xfrm>
            <a:off x="2281613" y="3072882"/>
            <a:ext cx="530942" cy="429353"/>
          </a:xfrm>
          <a:prstGeom prst="ellipse">
            <a:avLst/>
          </a:prstGeom>
          <a:noFill/>
          <a:ln w="57150">
            <a:solidFill>
              <a:srgbClr val="025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9352D5-9E7E-1042-AECB-A812370EBA3E}"/>
              </a:ext>
            </a:extLst>
          </p:cNvPr>
          <p:cNvSpPr/>
          <p:nvPr/>
        </p:nvSpPr>
        <p:spPr>
          <a:xfrm>
            <a:off x="1750671" y="2650375"/>
            <a:ext cx="530942" cy="2305205"/>
          </a:xfrm>
          <a:prstGeom prst="ellipse">
            <a:avLst/>
          </a:prstGeom>
          <a:noFill/>
          <a:ln w="57150">
            <a:solidFill>
              <a:srgbClr val="025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AD96AA-EFFC-874F-9127-9D64C236B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34" y="2342474"/>
            <a:ext cx="5348292" cy="399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12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FE33-0B73-A14F-B31A-BA99B6CE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70" y="5241122"/>
            <a:ext cx="7082930" cy="104776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612B86-E91A-1049-BAFC-89E8F9BC6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70" y="491721"/>
            <a:ext cx="5555582" cy="415040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88FB11F-F889-6C48-8029-FAFEE38B5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950" y="569110"/>
            <a:ext cx="5661353" cy="39387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51A9B9-9203-654F-B289-AEB805F84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777" y="4566972"/>
            <a:ext cx="2971800" cy="749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18ADB4-847C-464F-82F8-9596775D1FC0}"/>
              </a:ext>
            </a:extLst>
          </p:cNvPr>
          <p:cNvSpPr txBox="1"/>
          <p:nvPr/>
        </p:nvSpPr>
        <p:spPr>
          <a:xfrm>
            <a:off x="7437412" y="4756956"/>
            <a:ext cx="69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9D7DF04-0D8E-CC45-A7E9-68F905534AB0}"/>
              </a:ext>
            </a:extLst>
          </p:cNvPr>
          <p:cNvSpPr/>
          <p:nvPr/>
        </p:nvSpPr>
        <p:spPr>
          <a:xfrm>
            <a:off x="7171941" y="3136677"/>
            <a:ext cx="530942" cy="42935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03C0DCA-20FB-774A-A63E-05943E330740}"/>
              </a:ext>
            </a:extLst>
          </p:cNvPr>
          <p:cNvSpPr/>
          <p:nvPr/>
        </p:nvSpPr>
        <p:spPr>
          <a:xfrm rot="306459">
            <a:off x="8132329" y="3634977"/>
            <a:ext cx="1564937" cy="36023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14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E76C-F446-D04F-BD4A-8D6EC131A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Energy Consumption Predictions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02F34-E1D7-AB42-A2C8-7524F54AB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57" y="1752599"/>
            <a:ext cx="11302128" cy="397834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294218B-BB8B-3A42-8CB4-D28088D73E19}"/>
              </a:ext>
            </a:extLst>
          </p:cNvPr>
          <p:cNvSpPr/>
          <p:nvPr/>
        </p:nvSpPr>
        <p:spPr>
          <a:xfrm>
            <a:off x="2111491" y="4019107"/>
            <a:ext cx="2864545" cy="691115"/>
          </a:xfrm>
          <a:prstGeom prst="ellipse">
            <a:avLst/>
          </a:prstGeom>
          <a:noFill/>
          <a:ln w="57150">
            <a:solidFill>
              <a:srgbClr val="025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F49C7D-B289-E548-86DE-5C699B29BE93}"/>
              </a:ext>
            </a:extLst>
          </p:cNvPr>
          <p:cNvSpPr/>
          <p:nvPr/>
        </p:nvSpPr>
        <p:spPr>
          <a:xfrm rot="1303954">
            <a:off x="7724382" y="3276370"/>
            <a:ext cx="2881422" cy="924477"/>
          </a:xfrm>
          <a:prstGeom prst="ellipse">
            <a:avLst/>
          </a:prstGeom>
          <a:noFill/>
          <a:ln w="57150">
            <a:solidFill>
              <a:srgbClr val="025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4D4F99-D3E2-0442-B360-D5DD01A9BCF1}"/>
              </a:ext>
            </a:extLst>
          </p:cNvPr>
          <p:cNvSpPr/>
          <p:nvPr/>
        </p:nvSpPr>
        <p:spPr>
          <a:xfrm>
            <a:off x="5667152" y="2084651"/>
            <a:ext cx="2583713" cy="1615480"/>
          </a:xfrm>
          <a:prstGeom prst="ellipse">
            <a:avLst/>
          </a:prstGeom>
          <a:noFill/>
          <a:ln w="57150">
            <a:solidFill>
              <a:srgbClr val="025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6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35D0-ADEA-6748-98DF-7D9B5693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Comparison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88000-BD8E-1149-9781-D6422C6C1F2E}"/>
              </a:ext>
            </a:extLst>
          </p:cNvPr>
          <p:cNvSpPr txBox="1"/>
          <p:nvPr/>
        </p:nvSpPr>
        <p:spPr>
          <a:xfrm>
            <a:off x="1192772" y="5901069"/>
            <a:ext cx="9018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Neural Network showed 6.36% reduction in RMS error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Linear regression much more straightforward to implement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80210-4C42-1043-8050-94C5EF86E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09" y="1472018"/>
            <a:ext cx="9613646" cy="44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08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6238</TotalTime>
  <Words>202</Words>
  <Application>Microsoft Macintosh PowerPoint</Application>
  <PresentationFormat>Widescreen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Times New Roman</vt:lpstr>
      <vt:lpstr>Office Theme</vt:lpstr>
      <vt:lpstr>Predicting Energy Consumption for Power Systems Planning</vt:lpstr>
      <vt:lpstr>Why Forecast Energy Consumption?</vt:lpstr>
      <vt:lpstr>What Influences Energy Consumption?</vt:lpstr>
      <vt:lpstr>Machine Learning Approach</vt:lpstr>
      <vt:lpstr>Data Import</vt:lpstr>
      <vt:lpstr>Dimension Reduction</vt:lpstr>
      <vt:lpstr>Principal Component Analysis</vt:lpstr>
      <vt:lpstr>Energy Consumption Predictions</vt:lpstr>
      <vt:lpstr>Model Comparison</vt:lpstr>
      <vt:lpstr>Thank you. Project Completed by John Muhs and Corbett Carrell for Introduction to Data Science Class (COMP 5360).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Enron 2.0: Predicting California's Energy Consumption</dc:title>
  <dc:creator>Corbett Carrel</dc:creator>
  <cp:lastModifiedBy>John Muhs</cp:lastModifiedBy>
  <cp:revision>31</cp:revision>
  <dcterms:created xsi:type="dcterms:W3CDTF">2019-04-19T23:24:22Z</dcterms:created>
  <dcterms:modified xsi:type="dcterms:W3CDTF">2019-04-26T05:10:34Z</dcterms:modified>
</cp:coreProperties>
</file>